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8"/>
  </p:notesMasterIdLst>
  <p:sldIdLst>
    <p:sldId id="300" r:id="rId6"/>
    <p:sldId id="301" r:id="rId7"/>
    <p:sldId id="324" r:id="rId8"/>
    <p:sldId id="302" r:id="rId9"/>
    <p:sldId id="325" r:id="rId10"/>
    <p:sldId id="326" r:id="rId11"/>
    <p:sldId id="327" r:id="rId12"/>
    <p:sldId id="328" r:id="rId13"/>
    <p:sldId id="329" r:id="rId14"/>
    <p:sldId id="330" r:id="rId15"/>
    <p:sldId id="303" r:id="rId16"/>
    <p:sldId id="331" r:id="rId17"/>
    <p:sldId id="332" r:id="rId18"/>
    <p:sldId id="305" r:id="rId19"/>
    <p:sldId id="320" r:id="rId20"/>
    <p:sldId id="322" r:id="rId21"/>
    <p:sldId id="321" r:id="rId22"/>
    <p:sldId id="333" r:id="rId23"/>
    <p:sldId id="316"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9314" autoAdjust="0"/>
  </p:normalViewPr>
  <p:slideViewPr>
    <p:cSldViewPr snapToGrid="0">
      <p:cViewPr varScale="1">
        <p:scale>
          <a:sx n="67" d="100"/>
          <a:sy n="67" d="100"/>
        </p:scale>
        <p:origin x="1344" y="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distributed storage available to all nodes of the container: The storage can 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programming surface to prepare data and do data science.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data systems to 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Unlock business insights from multiple sources of structured and unstructured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Apply deep analytics with high-performance responses.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AI into apps to actively engage with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PII and GDPR-related compliance issues for audit reports 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319867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centrally manage and monitor the cluster once deployed?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data warehouse, or will a data mart suffice?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321409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instances, reducing the amount of data stored within each location. Since indexes can become quite large, causing both performance and storage impact when creating and updating the indexes,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is generally the preferred method for improving performance in these scenarios. However,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a:t>
            </a:r>
            <a:r>
              <a:rPr lang="en-US" sz="1200" b="0" i="0" kern="1200" dirty="0" err="1">
                <a:solidFill>
                  <a:schemeClr val="tx1"/>
                </a:solidFill>
                <a:effectLst/>
                <a:latin typeface="+mn-lt"/>
                <a:ea typeface="+mn-ea"/>
                <a:cs typeface="+mn-cs"/>
              </a:rPr>
              <a:t>stockitemholdings</a:t>
            </a:r>
            <a:r>
              <a:rPr lang="en-US" sz="1200" b="0" i="0" kern="1200" dirty="0">
                <a:solidFill>
                  <a:schemeClr val="tx1"/>
                </a:solidFill>
                <a:effectLst/>
                <a:latin typeface="+mn-lt"/>
                <a:ea typeface="+mn-ea"/>
                <a:cs typeface="+mn-cs"/>
              </a:rPr>
              <a:t>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 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a:t>
            </a:r>
            <a:r>
              <a:rPr lang="en-US" sz="1200" b="0" i="0" kern="1200" dirty="0" err="1">
                <a:solidFill>
                  <a:schemeClr val="tx1"/>
                </a:solidFill>
                <a:effectLst/>
                <a:latin typeface="+mn-lt"/>
                <a:ea typeface="+mn-ea"/>
                <a:cs typeface="+mn-cs"/>
              </a:rPr>
              <a:t>Keras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 party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cluster components, you have three primary interfaces to use: The cluster administration portal,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(Kubernetes tool), and the Kubernetes dashboard.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can be used to monitor and troubleshoot your SQL Server 2019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a:t>
            </a:r>
            <a:r>
              <a:rPr lang="en-US" sz="1200" b="0" i="0" kern="1200" dirty="0" err="1">
                <a:solidFill>
                  <a:schemeClr val="tx1"/>
                </a:solidFill>
                <a:effectLst/>
                <a:latin typeface="+mn-lt"/>
                <a:ea typeface="+mn-ea"/>
                <a:cs typeface="+mn-cs"/>
              </a:rPr>
              <a:t>Metastore</a:t>
            </a:r>
            <a:r>
              <a:rPr lang="en-US" sz="1200" b="0" i="0" kern="1200" dirty="0">
                <a:solidFill>
                  <a:schemeClr val="tx1"/>
                </a:solidFill>
                <a:effectLst/>
                <a:latin typeface="+mn-lt"/>
                <a:ea typeface="+mn-ea"/>
                <a:cs typeface="+mn-cs"/>
              </a:rPr>
              <a:t>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7/8/2019 3:38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siloed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amount of time to put such a system in place and properly maintain it, but even more so, having an inherent delay between when new data is written to the source system and when that data is moved into the data warehouse. They would like to have access to data from all systems while it is fresh, but do so in a way that is highly scalable and able to support complex joins between the external sources and internal SQL server 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 denormalized and aggregated representations of their data for reporting purposes. In other terms, a data mart. However, they would like to also take advantage of distributed storage of this data, which would include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support.office.com/en-US/article/Make-your-PowerPoint-presentations-accessible-6f7772b2-2f33-4bd2-8ca7-dae3b2b3ef25"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emf"/><Relationship Id="rId4" Type="http://schemas.openxmlformats.org/officeDocument/2006/relationships/hyperlink" Target="http://www.paciellogroup.com/resources/contrastAnaly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174437" cy="5442144"/>
          </a:xfrm>
        </p:spPr>
        <p:txBody>
          <a:bodyPr>
            <a:normAutofit/>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911238" y="4606636"/>
            <a:ext cx="1421430" cy="1421430"/>
          </a:xfrm>
          <a:prstGeom prst="rect">
            <a:avLst/>
          </a:prstGeom>
        </p:spPr>
      </p:pic>
      <p:pic>
        <p:nvPicPr>
          <p:cNvPr id="9" name="Graphic 8" descr="Statistics">
            <a:extLst>
              <a:ext uri="{FF2B5EF4-FFF2-40B4-BE49-F238E27FC236}">
                <a16:creationId xmlns:a16="http://schemas.microsoft.com/office/drawing/2014/main" id="{19A2C0F4-BFF3-440A-97FA-DCA3F1BE1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1238" y="1929776"/>
            <a:ext cx="1421429" cy="1421429"/>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Distributed storage available to all nodes of a storage container</a:t>
            </a:r>
          </a:p>
          <a:p>
            <a:r>
              <a:rPr lang="en-US" sz="3600" dirty="0">
                <a:solidFill>
                  <a:schemeClr val="tx1"/>
                </a:solidFill>
              </a:rPr>
              <a:t>Require a data lake to easily store and access disparate data</a:t>
            </a:r>
          </a:p>
          <a:p>
            <a:r>
              <a:rPr lang="en-US" sz="3600" dirty="0">
                <a:solidFill>
                  <a:schemeClr val="tx1"/>
                </a:solidFill>
              </a:rPr>
              <a:t>Would like a data mart to store denormalized and aggregated data while taking advantage of distributed storage</a:t>
            </a:r>
          </a:p>
          <a:p>
            <a:r>
              <a:rPr lang="en-US" sz="3600" dirty="0">
                <a:solidFill>
                  <a:schemeClr val="tx1"/>
                </a:solidFill>
              </a:rPr>
              <a:t>Simplified programming surface to prepare data and do data science</a:t>
            </a:r>
          </a:p>
          <a:p>
            <a:r>
              <a:rPr lang="en-US" sz="3600" dirty="0">
                <a:solidFill>
                  <a:schemeClr val="tx1"/>
                </a:solidFill>
              </a:rPr>
              <a:t>Scale data systems to reach more consumers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Unlock business insights from multiple sources of structured and unstructured data</a:t>
            </a:r>
          </a:p>
          <a:p>
            <a:r>
              <a:rPr lang="en-US" sz="3600" dirty="0">
                <a:solidFill>
                  <a:schemeClr val="tx1"/>
                </a:solidFill>
              </a:rPr>
              <a:t>Apply deep analytics with high-performance responses</a:t>
            </a:r>
          </a:p>
          <a:p>
            <a:r>
              <a:rPr lang="en-US" sz="3600" dirty="0">
                <a:solidFill>
                  <a:schemeClr val="tx1"/>
                </a:solidFill>
              </a:rPr>
              <a:t>Enable AI into apps to actively engage with customers</a:t>
            </a:r>
          </a:p>
          <a:p>
            <a:r>
              <a:rPr lang="en-US" sz="3600" dirty="0">
                <a:solidFill>
                  <a:schemeClr val="tx1"/>
                </a:solidFill>
              </a:rPr>
              <a:t>Identify PII and GDPR-related compliance issues for audit reports and take steps to fix these issues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pPr lvl="1"/>
            <a:r>
              <a:rPr lang="en-US" sz="3600"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pPr lvl="1"/>
            <a:r>
              <a:rPr lang="en-US" sz="3600"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pPr lvl="1"/>
            <a:r>
              <a:rPr lang="en-US" sz="3600"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1800"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B92DEC54-81D6-4E1D-B983-5CE6DF7CA94E}"/>
              </a:ext>
            </a:extLst>
          </p:cNvPr>
          <p:cNvPicPr>
            <a:picLocks noChangeAspect="1"/>
          </p:cNvPicPr>
          <p:nvPr/>
        </p:nvPicPr>
        <p:blipFill>
          <a:blip r:embed="rId3"/>
          <a:stretch>
            <a:fillRect/>
          </a:stretch>
        </p:blipFill>
        <p:spPr>
          <a:xfrm>
            <a:off x="1186908" y="1384980"/>
            <a:ext cx="9726744" cy="477383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Chief Information Officer, Wide World Importers</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1" y="487"/>
            <a:ext cx="12192000" cy="68570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TextBox 15"/>
          <p:cNvSpPr txBox="1"/>
          <p:nvPr/>
        </p:nvSpPr>
        <p:spPr>
          <a:xfrm>
            <a:off x="273770" y="5416133"/>
            <a:ext cx="11613960" cy="132558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Additional tips!</a:t>
            </a:r>
          </a:p>
          <a:p>
            <a:pPr marL="0" marR="0" lvl="0" indent="0" algn="l" defTabSz="914400" rtl="0" eaLnBrk="1" fontAlgn="auto" latinLnBrk="0" hangingPunct="1">
              <a:lnSpc>
                <a:spcPct val="100000"/>
              </a:lnSpc>
              <a:spcBef>
                <a:spcPts val="784"/>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Be sure to run the Accessibility Checker!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Go to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File</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click the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for Issues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drop down menu      click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Accessibility</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Videos need to be accessible: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your presentation includes a video, ensure it is captioned and audio described (if appropriate)</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Visit the </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hlinkClick r:id="rId3"/>
              </a:rPr>
              <a:t>Office Accessibility Center</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learn more about accessibility in PowerPoint</a:t>
            </a: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gradFill>
                  <a:gsLst>
                    <a:gs pos="0">
                      <a:srgbClr val="353535"/>
                    </a:gs>
                    <a:gs pos="100000">
                      <a:srgbClr val="353535"/>
                    </a:gs>
                  </a:gsLst>
                  <a:lin ang="5400000" scaled="0"/>
                </a:gra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272624" y="1150631"/>
            <a:ext cx="11799542" cy="87362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Take the following steps to create accessible content that everyone can consume effectively.</a:t>
            </a:r>
          </a:p>
        </p:txBody>
      </p:sp>
      <p:sp>
        <p:nvSpPr>
          <p:cNvPr id="7" name="Contrast instructions text box">
            <a:extLst>
              <a:ext uri="{FF2B5EF4-FFF2-40B4-BE49-F238E27FC236}">
                <a16:creationId xmlns:a16="http://schemas.microsoft.com/office/drawing/2014/main" id="{2EA19A1A-86E0-4BC9-9788-D9371AEF3211}"/>
              </a:ext>
            </a:extLst>
          </p:cNvPr>
          <p:cNvSpPr txBox="1">
            <a:spLocks/>
          </p:cNvSpPr>
          <p:nvPr/>
        </p:nvSpPr>
        <p:spPr>
          <a:xfrm>
            <a:off x="269241"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Contrast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high contrast colors for maximum readability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The recommended contrast ratio is at least 4.5:1</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Color Contrast Analyzer</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Download this tool to determine the legibility of text and the contrast of visual elements</a:t>
            </a:r>
          </a:p>
        </p:txBody>
      </p:sp>
      <p:grpSp>
        <p:nvGrpSpPr>
          <p:cNvPr id="4"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D8F2410A-9A51-4326-9294-1848EBCAACF1}"/>
              </a:ext>
            </a:extLst>
          </p:cNvPr>
          <p:cNvGrpSpPr/>
          <p:nvPr/>
        </p:nvGrpSpPr>
        <p:grpSpPr>
          <a:xfrm>
            <a:off x="448214" y="3214396"/>
            <a:ext cx="1973221" cy="462106"/>
            <a:chOff x="457201" y="3851798"/>
            <a:chExt cx="2012788" cy="471372"/>
          </a:xfrm>
        </p:grpSpPr>
        <p:grpSp>
          <p:nvGrpSpPr>
            <p:cNvPr id="17" name="Group 16">
              <a:extLst>
                <a:ext uri="{FF2B5EF4-FFF2-40B4-BE49-F238E27FC236}">
                  <a16:creationId xmlns:a16="http://schemas.microsoft.com/office/drawing/2014/main" id="{F33997BA-4449-476F-874D-61B1AEF59FAB}"/>
                </a:ext>
              </a:extLst>
            </p:cNvPr>
            <p:cNvGrpSpPr/>
            <p:nvPr/>
          </p:nvGrpSpPr>
          <p:grpSpPr>
            <a:xfrm>
              <a:off x="457201" y="3858427"/>
              <a:ext cx="2012788" cy="464743"/>
              <a:chOff x="457201" y="3958757"/>
              <a:chExt cx="2012788" cy="464743"/>
            </a:xfrm>
          </p:grpSpPr>
          <p:sp>
            <p:nvSpPr>
              <p:cNvPr id="24" name="Light blue text box example">
                <a:hlinkClick r:id="rId4"/>
                <a:extLst>
                  <a:ext uri="{FF2B5EF4-FFF2-40B4-BE49-F238E27FC236}">
                    <a16:creationId xmlns:a16="http://schemas.microsoft.com/office/drawing/2014/main" id="{07BC68B1-128D-485E-9F28-AE15FDFBCB68}"/>
                  </a:ext>
                </a:extLst>
              </p:cNvPr>
              <p:cNvSpPr txBox="1">
                <a:spLocks/>
              </p:cNvSpPr>
              <p:nvPr/>
            </p:nvSpPr>
            <p:spPr>
              <a:xfrm>
                <a:off x="1799060" y="3958757"/>
                <a:ext cx="670929" cy="464743"/>
              </a:xfrm>
              <a:prstGeom prst="rect">
                <a:avLst/>
              </a:prstGeom>
              <a:solidFill>
                <a:srgbClr val="00BC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2" name="Blue text box example">
                <a:hlinkClick r:id="rId4"/>
                <a:extLst>
                  <a:ext uri="{FF2B5EF4-FFF2-40B4-BE49-F238E27FC236}">
                    <a16:creationId xmlns:a16="http://schemas.microsoft.com/office/drawing/2014/main" id="{F2090629-6903-4243-9091-773ACBA6E2F7}"/>
                  </a:ext>
                </a:extLst>
              </p:cNvPr>
              <p:cNvSpPr txBox="1">
                <a:spLocks/>
              </p:cNvSpPr>
              <p:nvPr/>
            </p:nvSpPr>
            <p:spPr>
              <a:xfrm>
                <a:off x="1128130" y="3958757"/>
                <a:ext cx="670929" cy="464743"/>
              </a:xfrm>
              <a:prstGeom prst="rect">
                <a:avLst/>
              </a:prstGeom>
              <a:solidFill>
                <a:srgbClr val="0078D7"/>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1" name="Gray text box example">
                <a:hlinkClick r:id="rId4"/>
                <a:extLst>
                  <a:ext uri="{FF2B5EF4-FFF2-40B4-BE49-F238E27FC236}">
                    <a16:creationId xmlns:a16="http://schemas.microsoft.com/office/drawing/2014/main" id="{3938270C-7EF6-42F1-9783-B2D53E7FDB90}"/>
                  </a:ext>
                </a:extLst>
              </p:cNvPr>
              <p:cNvSpPr txBox="1">
                <a:spLocks/>
              </p:cNvSpPr>
              <p:nvPr/>
            </p:nvSpPr>
            <p:spPr>
              <a:xfrm>
                <a:off x="457201" y="3958757"/>
                <a:ext cx="670929" cy="464743"/>
              </a:xfrm>
              <a:prstGeom prst="rect">
                <a:avLst/>
              </a:prstGeom>
              <a:solidFill>
                <a:srgbClr val="F2F2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Text</a:t>
                </a:r>
              </a:p>
            </p:txBody>
          </p:sp>
        </p:grpSp>
        <p:cxnSp>
          <p:nvCxnSpPr>
            <p:cNvPr id="29" name="Red slash">
              <a:extLst>
                <a:ext uri="{FF2B5EF4-FFF2-40B4-BE49-F238E27FC236}">
                  <a16:creationId xmlns:a16="http://schemas.microsoft.com/office/drawing/2014/main" id="{C126F65E-552B-41C6-85C7-BE7794694ACC}"/>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D47F70E8-F46C-4F26-9FFE-841287D57677}"/>
              </a:ext>
            </a:extLst>
          </p:cNvPr>
          <p:cNvGrpSpPr/>
          <p:nvPr/>
        </p:nvGrpSpPr>
        <p:grpSpPr>
          <a:xfrm>
            <a:off x="448214" y="4847557"/>
            <a:ext cx="1973221" cy="455607"/>
            <a:chOff x="457201" y="4875348"/>
            <a:chExt cx="2144166" cy="464743"/>
          </a:xfrm>
        </p:grpSpPr>
        <p:sp>
          <p:nvSpPr>
            <p:cNvPr id="20" name="Download label">
              <a:hlinkClick r:id="rId4"/>
              <a:extLst>
                <a:ext uri="{FF2B5EF4-FFF2-40B4-BE49-F238E27FC236}">
                  <a16:creationId xmlns:a16="http://schemas.microsoft.com/office/drawing/2014/main" id="{D3E39059-0F65-4F28-8991-03B714AEBC92}"/>
                </a:ext>
              </a:extLst>
            </p:cNvPr>
            <p:cNvSpPr txBox="1">
              <a:spLocks/>
            </p:cNvSpPr>
            <p:nvPr/>
          </p:nvSpPr>
          <p:spPr>
            <a:xfrm>
              <a:off x="457201" y="4875348"/>
              <a:ext cx="2144166" cy="464743"/>
            </a:xfrm>
            <a:prstGeom prst="rect">
              <a:avLst/>
            </a:prstGeom>
            <a:solidFill>
              <a:srgbClr val="0078D7"/>
            </a:solidFill>
          </p:spPr>
          <p:txBody>
            <a:bodyPr wrap="square" lIns="143428" tIns="143428" rIns="143428"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Download</a:t>
              </a:r>
            </a:p>
          </p:txBody>
        </p:sp>
        <p:sp>
          <p:nvSpPr>
            <p:cNvPr id="25" name="Download button">
              <a:extLst>
                <a:ext uri="{FF2B5EF4-FFF2-40B4-BE49-F238E27FC236}">
                  <a16:creationId xmlns:a16="http://schemas.microsoft.com/office/drawing/2014/main" id="{3E095CBB-F50B-49F8-8B4A-E5CFE63305C0}"/>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 name="Shape &amp; color instruciton text box">
            <a:extLst>
              <a:ext uri="{FF2B5EF4-FFF2-40B4-BE49-F238E27FC236}">
                <a16:creationId xmlns:a16="http://schemas.microsoft.com/office/drawing/2014/main" id="{3DFAB517-E240-4C86-9C1E-41B7B9889F40}"/>
              </a:ext>
            </a:extLst>
          </p:cNvPr>
          <p:cNvSpPr txBox="1">
            <a:spLocks/>
          </p:cNvSpPr>
          <p:nvPr/>
        </p:nvSpPr>
        <p:spPr>
          <a:xfrm>
            <a:off x="2600409" y="1724019"/>
            <a:ext cx="235233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Shape and color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different shapes with a legend to indicate statuses to accommodate for color blindness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grpSp>
        <p:nvGrpSpPr>
          <p:cNvPr id="5"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78BB39EF-191E-4F81-B7C4-4330B0660D46}"/>
              </a:ext>
            </a:extLst>
          </p:cNvPr>
          <p:cNvGrpSpPr/>
          <p:nvPr/>
        </p:nvGrpSpPr>
        <p:grpSpPr>
          <a:xfrm>
            <a:off x="2779383" y="3421343"/>
            <a:ext cx="2063788" cy="1881821"/>
            <a:chOff x="2835115" y="4084309"/>
            <a:chExt cx="2105171" cy="1919555"/>
          </a:xfrm>
        </p:grpSpPr>
        <p:sp>
          <p:nvSpPr>
            <p:cNvPr id="31" name="Background and text">
              <a:hlinkClick r:id="rId4"/>
              <a:extLst>
                <a:ext uri="{FF2B5EF4-FFF2-40B4-BE49-F238E27FC236}">
                  <a16:creationId xmlns:a16="http://schemas.microsoft.com/office/drawing/2014/main" id="{41587D65-AD84-4847-AAB8-DAF9E47C57D3}"/>
                </a:ext>
              </a:extLst>
            </p:cNvPr>
            <p:cNvSpPr txBox="1">
              <a:spLocks/>
            </p:cNvSpPr>
            <p:nvPr/>
          </p:nvSpPr>
          <p:spPr>
            <a:xfrm>
              <a:off x="2835115" y="4084309"/>
              <a:ext cx="2012787" cy="1919555"/>
            </a:xfrm>
            <a:prstGeom prst="rect">
              <a:avLst/>
            </a:prstGeom>
            <a:solidFill>
              <a:srgbClr val="F2F2F2"/>
            </a:solidFill>
          </p:spPr>
          <p:txBody>
            <a:bodyPr wrap="square" lIns="179285" tIns="143428" rIns="179285" bIns="143428"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1</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2</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3</a:t>
              </a:r>
            </a:p>
          </p:txBody>
        </p:sp>
        <p:grpSp>
          <p:nvGrpSpPr>
            <p:cNvPr id="54" name="Group 53">
              <a:extLst>
                <a:ext uri="{FF2B5EF4-FFF2-40B4-BE49-F238E27FC236}">
                  <a16:creationId xmlns:a16="http://schemas.microsoft.com/office/drawing/2014/main" id="{D9C75EE5-B23D-433C-B9FC-0A890CCA87F6}"/>
                </a:ext>
              </a:extLst>
            </p:cNvPr>
            <p:cNvGrpSpPr/>
            <p:nvPr/>
          </p:nvGrpSpPr>
          <p:grpSpPr>
            <a:xfrm>
              <a:off x="3016089" y="4633595"/>
              <a:ext cx="1603535" cy="830385"/>
              <a:chOff x="3016090" y="4740275"/>
              <a:chExt cx="1578136" cy="830385"/>
            </a:xfrm>
          </p:grpSpPr>
          <p:cxnSp>
            <p:nvCxnSpPr>
              <p:cNvPr id="39" name="Bottom horizontal seperator">
                <a:extLst>
                  <a:ext uri="{FF2B5EF4-FFF2-40B4-BE49-F238E27FC236}">
                    <a16:creationId xmlns:a16="http://schemas.microsoft.com/office/drawing/2014/main" id="{0EA8FBA0-CE7A-43E1-BD7F-F31D3E9EB41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Middle horizontal seperator">
                <a:extLst>
                  <a:ext uri="{FF2B5EF4-FFF2-40B4-BE49-F238E27FC236}">
                    <a16:creationId xmlns:a16="http://schemas.microsoft.com/office/drawing/2014/main" id="{A0BD764B-F19F-4DF2-B164-D068A2F20A5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Top horizontal seperator">
                <a:extLst>
                  <a:ext uri="{FF2B5EF4-FFF2-40B4-BE49-F238E27FC236}">
                    <a16:creationId xmlns:a16="http://schemas.microsoft.com/office/drawing/2014/main" id="{A8D93F6D-4AC8-4197-BC31-6184E349BA9F}"/>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Legend red X label">
              <a:extLst>
                <a:ext uri="{FF2B5EF4-FFF2-40B4-BE49-F238E27FC236}">
                  <a16:creationId xmlns:a16="http://schemas.microsoft.com/office/drawing/2014/main" id="{72C7857C-5DF0-4D0C-AFE3-F20197431F94}"/>
                </a:ext>
              </a:extLst>
            </p:cNvPr>
            <p:cNvSpPr txBox="1">
              <a:spLocks/>
            </p:cNvSpPr>
            <p:nvPr/>
          </p:nvSpPr>
          <p:spPr>
            <a:xfrm>
              <a:off x="4287555"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C3</a:t>
              </a:r>
            </a:p>
          </p:txBody>
        </p:sp>
        <p:sp>
          <p:nvSpPr>
            <p:cNvPr id="49" name="Legend red X">
              <a:extLst>
                <a:ext uri="{FF2B5EF4-FFF2-40B4-BE49-F238E27FC236}">
                  <a16:creationId xmlns:a16="http://schemas.microsoft.com/office/drawing/2014/main" id="{50972702-B6C4-4F7D-B9E3-1C99ABCE00AC}"/>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Legend yellow triangle label">
              <a:extLst>
                <a:ext uri="{FF2B5EF4-FFF2-40B4-BE49-F238E27FC236}">
                  <a16:creationId xmlns:a16="http://schemas.microsoft.com/office/drawing/2014/main" id="{4EF05085-0CE3-4287-9F98-41F1DF1B1A46}"/>
                </a:ext>
              </a:extLst>
            </p:cNvPr>
            <p:cNvSpPr txBox="1">
              <a:spLocks/>
            </p:cNvSpPr>
            <p:nvPr/>
          </p:nvSpPr>
          <p:spPr>
            <a:xfrm>
              <a:off x="3638569"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C2</a:t>
              </a:r>
            </a:p>
          </p:txBody>
        </p:sp>
        <p:sp>
          <p:nvSpPr>
            <p:cNvPr id="48" name="Legend yellow triangle">
              <a:extLst>
                <a:ext uri="{FF2B5EF4-FFF2-40B4-BE49-F238E27FC236}">
                  <a16:creationId xmlns:a16="http://schemas.microsoft.com/office/drawing/2014/main" id="{95924CBC-051D-4D98-A720-2ACBFB1EC5E5}"/>
                </a:ext>
              </a:extLst>
            </p:cNvPr>
            <p:cNvSpPr/>
            <p:nvPr/>
          </p:nvSpPr>
          <p:spPr bwMode="auto">
            <a:xfrm>
              <a:off x="3645474" y="566149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Legend green circle label">
              <a:extLst>
                <a:ext uri="{FF2B5EF4-FFF2-40B4-BE49-F238E27FC236}">
                  <a16:creationId xmlns:a16="http://schemas.microsoft.com/office/drawing/2014/main" id="{FE5CE87C-D0A3-420D-92A0-72184D47AF3C}"/>
                </a:ext>
              </a:extLst>
            </p:cNvPr>
            <p:cNvSpPr txBox="1">
              <a:spLocks/>
            </p:cNvSpPr>
            <p:nvPr/>
          </p:nvSpPr>
          <p:spPr>
            <a:xfrm>
              <a:off x="3025614"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C1</a:t>
              </a:r>
            </a:p>
          </p:txBody>
        </p:sp>
        <p:sp>
          <p:nvSpPr>
            <p:cNvPr id="47" name="Legend green circle">
              <a:extLst>
                <a:ext uri="{FF2B5EF4-FFF2-40B4-BE49-F238E27FC236}">
                  <a16:creationId xmlns:a16="http://schemas.microsoft.com/office/drawing/2014/main" id="{11B7ABC3-0D05-4D87-8805-F9856A64DD60}"/>
                </a:ext>
              </a:extLst>
            </p:cNvPr>
            <p:cNvSpPr/>
            <p:nvPr/>
          </p:nvSpPr>
          <p:spPr bwMode="auto">
            <a:xfrm>
              <a:off x="3025614" y="5661498"/>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Example red X">
              <a:extLst>
                <a:ext uri="{FF2B5EF4-FFF2-40B4-BE49-F238E27FC236}">
                  <a16:creationId xmlns:a16="http://schemas.microsoft.com/office/drawing/2014/main" id="{10B2A76B-C434-491F-B592-EEDEDEA48E4B}"/>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xample yellow triangle">
              <a:extLst>
                <a:ext uri="{FF2B5EF4-FFF2-40B4-BE49-F238E27FC236}">
                  <a16:creationId xmlns:a16="http://schemas.microsoft.com/office/drawing/2014/main" id="{CBA60425-B490-4E52-A313-59C017B52428}"/>
                </a:ext>
              </a:extLst>
            </p:cNvPr>
            <p:cNvSpPr/>
            <p:nvPr/>
          </p:nvSpPr>
          <p:spPr bwMode="auto">
            <a:xfrm>
              <a:off x="4363877" y="478554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Example green circle">
              <a:extLst>
                <a:ext uri="{FF2B5EF4-FFF2-40B4-BE49-F238E27FC236}">
                  <a16:creationId xmlns:a16="http://schemas.microsoft.com/office/drawing/2014/main" id="{A56147BF-EFBE-4D08-89A0-9FFED68EA619}"/>
                </a:ext>
              </a:extLst>
            </p:cNvPr>
            <p:cNvSpPr/>
            <p:nvPr/>
          </p:nvSpPr>
          <p:spPr bwMode="auto">
            <a:xfrm>
              <a:off x="4363877" y="4379595"/>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Alt Text instruction text box">
            <a:extLst>
              <a:ext uri="{FF2B5EF4-FFF2-40B4-BE49-F238E27FC236}">
                <a16:creationId xmlns:a16="http://schemas.microsoft.com/office/drawing/2014/main" id="{04805918-8A89-4DB7-ADA7-F4E1A9608C97}"/>
              </a:ext>
            </a:extLst>
          </p:cNvPr>
          <p:cNvSpPr txBox="1">
            <a:spLocks/>
          </p:cNvSpPr>
          <p:nvPr/>
        </p:nvSpPr>
        <p:spPr>
          <a:xfrm>
            <a:off x="4931578"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Alt text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Alt text helps people with screen readers understand the content of slides</a:t>
            </a:r>
          </a:p>
          <a:p>
            <a:pPr marL="0" marR="0" lvl="0" indent="0" algn="l" defTabSz="932742" rtl="0" eaLnBrk="1" fontAlgn="auto" latinLnBrk="0" hangingPunct="1">
              <a:lnSpc>
                <a:spcPct val="100000"/>
              </a:lnSpc>
              <a:spcBef>
                <a:spcPts val="29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You can create alternative text for shapes, pictures, charts, tables, SmartArt graphics, or other objects</a:t>
            </a:r>
            <a:endParaRPr kumimoji="0" lang="en-US" sz="1176"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Right click the image or shape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Picture…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or </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Shape…</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Size &amp; Properties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icon</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Expand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Alt Text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field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Enter a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Title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and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Description</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of your image or object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sp>
        <p:nvSpPr>
          <p:cNvPr id="10" name="Slide layouts text box">
            <a:extLst>
              <a:ext uri="{FF2B5EF4-FFF2-40B4-BE49-F238E27FC236}">
                <a16:creationId xmlns:a16="http://schemas.microsoft.com/office/drawing/2014/main" id="{6CA969F9-E8C0-4936-B9E5-B64A45F7B9C7}"/>
              </a:ext>
            </a:extLst>
          </p:cNvPr>
          <p:cNvSpPr txBox="1">
            <a:spLocks/>
          </p:cNvSpPr>
          <p:nvPr/>
        </p:nvSpPr>
        <p:spPr>
          <a:xfrm>
            <a:off x="7262745"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Slide layouts</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Using a built-in slide layout that matches your content ensures a hierarchical reading order of text blocks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a new slide will have a title, rather than starting with a blank layout and adding a text block for the title, choose one of the built-in layouts with a title placeholder</a:t>
            </a:r>
          </a:p>
        </p:txBody>
      </p:sp>
      <p:sp>
        <p:nvSpPr>
          <p:cNvPr id="11" name="Reading order text box">
            <a:extLst>
              <a:ext uri="{FF2B5EF4-FFF2-40B4-BE49-F238E27FC236}">
                <a16:creationId xmlns:a16="http://schemas.microsoft.com/office/drawing/2014/main" id="{15E02C75-AB37-4F4D-9AC7-CD96B4C8696D}"/>
              </a:ext>
            </a:extLst>
          </p:cNvPr>
          <p:cNvSpPr txBox="1">
            <a:spLocks/>
          </p:cNvSpPr>
          <p:nvPr/>
        </p:nvSpPr>
        <p:spPr>
          <a:xfrm>
            <a:off x="9593912" y="1724019"/>
            <a:ext cx="235841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Reading order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Screen readers describe content on the screen in the order it was created</a:t>
            </a:r>
          </a:p>
          <a:p>
            <a:pPr marL="0" marR="0" lvl="0" indent="0" algn="l" defTabSz="932742"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ensure your content is read back in the order you prefer, arrange your objects in the Selection Pane appropriately. Objects on the bottom of the selection pane are read first</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Home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tab</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In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Drawing</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group, 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Arrange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drop-down menu</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Selection Pane…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cxnSp>
        <p:nvCxnSpPr>
          <p:cNvPr id="40" name="Straight Arrow Connector 39" descr="Aarow pointing to the right" title="Aarow">
            <a:extLst>
              <a:ext uri="{FF2B5EF4-FFF2-40B4-BE49-F238E27FC236}">
                <a16:creationId xmlns:a16="http://schemas.microsoft.com/office/drawing/2014/main" id="{A1ACA4DF-DAA3-42D3-A3BC-0005F488AEE5}"/>
              </a:ext>
            </a:extLst>
          </p:cNvPr>
          <p:cNvCxnSpPr>
            <a:cxnSpLocks/>
          </p:cNvCxnSpPr>
          <p:nvPr/>
        </p:nvCxnSpPr>
        <p:spPr>
          <a:xfrm>
            <a:off x="6965269"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the right" title="Arrow">
            <a:extLst>
              <a:ext uri="{FF2B5EF4-FFF2-40B4-BE49-F238E27FC236}">
                <a16:creationId xmlns:a16="http://schemas.microsoft.com/office/drawing/2014/main" id="{F00CE180-A4EF-447B-9B6A-C8B34EE3207F}"/>
              </a:ext>
            </a:extLst>
          </p:cNvPr>
          <p:cNvCxnSpPr>
            <a:cxnSpLocks/>
          </p:cNvCxnSpPr>
          <p:nvPr/>
        </p:nvCxnSpPr>
        <p:spPr>
          <a:xfrm>
            <a:off x="3882924"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AFE4319-E293-4485-975A-BADE1F275BD5}"/>
              </a:ext>
            </a:extLst>
          </p:cNvPr>
          <p:cNvPicPr>
            <a:picLocks noChangeAspect="1"/>
          </p:cNvPicPr>
          <p:nvPr/>
        </p:nvPicPr>
        <p:blipFill>
          <a:blip r:embed="rId5"/>
          <a:stretch>
            <a:fillRect/>
          </a:stretch>
        </p:blipFill>
        <p:spPr>
          <a:xfrm>
            <a:off x="1698" y="-247383"/>
            <a:ext cx="8067823" cy="248365"/>
          </a:xfrm>
          <a:prstGeom prst="rect">
            <a:avLst/>
          </a:prstGeom>
        </p:spPr>
      </p:pic>
    </p:spTree>
    <p:extLst>
      <p:ext uri="{BB962C8B-B14F-4D97-AF65-F5344CB8AC3E}">
        <p14:creationId xmlns:p14="http://schemas.microsoft.com/office/powerpoint/2010/main" val="2583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virtualization-vs-etl.png">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r>
              <a:rPr lang="en-US" sz="2800" dirty="0">
                <a:solidFill>
                  <a:schemeClr val="tx1"/>
                </a:solidFill>
              </a:rPr>
              <a:t>Part of the BDC’s control plane</a:t>
            </a:r>
          </a:p>
          <a:p>
            <a:pPr lvl="1"/>
            <a:r>
              <a:rPr lang="en-US" sz="2800" dirty="0">
                <a:solidFill>
                  <a:schemeClr val="tx1"/>
                </a:solidFill>
              </a:rPr>
              <a:t>Stores metadata about the PolyBase external data sources and external tables defined in user tables</a:t>
            </a:r>
          </a:p>
          <a:p>
            <a:pPr lvl="1"/>
            <a:r>
              <a:rPr lang="en-US" sz="2800" dirty="0">
                <a:solidFill>
                  <a:schemeClr val="tx1"/>
                </a:solidFill>
              </a:rPr>
              <a:t>Contains all standard SQL Server system tables</a:t>
            </a: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grpSp>
        <p:nvGrpSpPr>
          <p:cNvPr id="7" name="Group 6" descr="SQL Server Master Instance">
            <a:extLst>
              <a:ext uri="{FF2B5EF4-FFF2-40B4-BE49-F238E27FC236}">
                <a16:creationId xmlns:a16="http://schemas.microsoft.com/office/drawing/2014/main" id="{805D26EC-7E6D-45EB-9488-7614D1E47A64}"/>
              </a:ext>
            </a:extLst>
          </p:cNvPr>
          <p:cNvGrpSpPr/>
          <p:nvPr/>
        </p:nvGrpSpPr>
        <p:grpSpPr>
          <a:xfrm>
            <a:off x="9546185" y="2929403"/>
            <a:ext cx="2376576" cy="1951729"/>
            <a:chOff x="9604219" y="1344720"/>
            <a:chExt cx="2376576" cy="1951729"/>
          </a:xfrm>
        </p:grpSpPr>
        <p:sp>
          <p:nvSpPr>
            <p:cNvPr id="11" name="Hexagon 10">
              <a:extLst>
                <a:ext uri="{FF2B5EF4-FFF2-40B4-BE49-F238E27FC236}">
                  <a16:creationId xmlns:a16="http://schemas.microsoft.com/office/drawing/2014/main" id="{3E9D7CD2-E258-4D18-AB47-B98EB080D694}"/>
                </a:ext>
              </a:extLst>
            </p:cNvPr>
            <p:cNvSpPr/>
            <p:nvPr/>
          </p:nvSpPr>
          <p:spPr>
            <a:xfrm>
              <a:off x="9604219" y="1344720"/>
              <a:ext cx="2376576" cy="1951729"/>
            </a:xfrm>
            <a:prstGeom prst="hexagon">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61FD39BA-7036-4E91-A663-C4B14CB992FF}"/>
                </a:ext>
              </a:extLst>
            </p:cNvPr>
            <p:cNvSpPr/>
            <p:nvPr/>
          </p:nvSpPr>
          <p:spPr>
            <a:xfrm>
              <a:off x="9931895" y="1790565"/>
              <a:ext cx="1721224" cy="1060037"/>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 Master</a:t>
              </a:r>
            </a:p>
          </p:txBody>
        </p:sp>
      </p:grpSp>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grpSp>
        <p:nvGrpSpPr>
          <p:cNvPr id="4" name="Group 3" descr="Storage Pool containing SQL Server, Spark, and HDFS">
            <a:extLst>
              <a:ext uri="{FF2B5EF4-FFF2-40B4-BE49-F238E27FC236}">
                <a16:creationId xmlns:a16="http://schemas.microsoft.com/office/drawing/2014/main" id="{E17B788F-8659-4894-992D-ACF5186AADF7}"/>
              </a:ext>
            </a:extLst>
          </p:cNvPr>
          <p:cNvGrpSpPr/>
          <p:nvPr/>
        </p:nvGrpSpPr>
        <p:grpSpPr>
          <a:xfrm>
            <a:off x="9688706" y="3133996"/>
            <a:ext cx="2034397" cy="1542543"/>
            <a:chOff x="9619549" y="640828"/>
            <a:chExt cx="2034397" cy="1542543"/>
          </a:xfrm>
        </p:grpSpPr>
        <p:sp>
          <p:nvSpPr>
            <p:cNvPr id="17" name="Hexagon 16">
              <a:extLst>
                <a:ext uri="{FF2B5EF4-FFF2-40B4-BE49-F238E27FC236}">
                  <a16:creationId xmlns:a16="http://schemas.microsoft.com/office/drawing/2014/main" id="{CB1DE8AE-8109-48DC-8967-08A382CD7A0A}"/>
                </a:ext>
              </a:extLst>
            </p:cNvPr>
            <p:cNvSpPr/>
            <p:nvPr/>
          </p:nvSpPr>
          <p:spPr>
            <a:xfrm>
              <a:off x="9892420" y="640828"/>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 name="Hexagon 17">
              <a:extLst>
                <a:ext uri="{FF2B5EF4-FFF2-40B4-BE49-F238E27FC236}">
                  <a16:creationId xmlns:a16="http://schemas.microsoft.com/office/drawing/2014/main" id="{9BD37FB1-38C1-4465-B332-DCE773287AAF}"/>
                </a:ext>
              </a:extLst>
            </p:cNvPr>
            <p:cNvSpPr/>
            <p:nvPr/>
          </p:nvSpPr>
          <p:spPr>
            <a:xfrm>
              <a:off x="10205956" y="1056365"/>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19" name="TextBox 18">
              <a:extLst>
                <a:ext uri="{FF2B5EF4-FFF2-40B4-BE49-F238E27FC236}">
                  <a16:creationId xmlns:a16="http://schemas.microsoft.com/office/drawing/2014/main" id="{BDE31DEB-B039-4474-B71F-AB5DA0E261A3}"/>
                </a:ext>
              </a:extLst>
            </p:cNvPr>
            <p:cNvSpPr txBox="1"/>
            <p:nvPr/>
          </p:nvSpPr>
          <p:spPr>
            <a:xfrm>
              <a:off x="10220104" y="709886"/>
              <a:ext cx="1099147" cy="307777"/>
            </a:xfrm>
            <a:prstGeom prst="rect">
              <a:avLst/>
            </a:prstGeom>
            <a:noFill/>
          </p:spPr>
          <p:txBody>
            <a:bodyPr wrap="none" rtlCol="0">
              <a:spAutoFit/>
            </a:bodyPr>
            <a:lstStyle/>
            <a:p>
              <a:pPr algn="ctr"/>
              <a:r>
                <a:rPr lang="en-US" sz="1400" dirty="0">
                  <a:solidFill>
                    <a:schemeClr val="bg1"/>
                  </a:solidFill>
                  <a:latin typeface="Calibri" panose="020F0502020204030204"/>
                </a:rPr>
                <a:t>Storage Pool</a:t>
              </a:r>
            </a:p>
          </p:txBody>
        </p:sp>
        <p:sp>
          <p:nvSpPr>
            <p:cNvPr id="20" name="Hexagon 19">
              <a:extLst>
                <a:ext uri="{FF2B5EF4-FFF2-40B4-BE49-F238E27FC236}">
                  <a16:creationId xmlns:a16="http://schemas.microsoft.com/office/drawing/2014/main" id="{339D51B5-4CD8-4903-BEEA-B9314A172431}"/>
                </a:ext>
              </a:extLst>
            </p:cNvPr>
            <p:cNvSpPr/>
            <p:nvPr/>
          </p:nvSpPr>
          <p:spPr>
            <a:xfrm>
              <a:off x="10205956" y="1363696"/>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Spark</a:t>
              </a:r>
            </a:p>
          </p:txBody>
        </p:sp>
        <p:sp>
          <p:nvSpPr>
            <p:cNvPr id="21" name="Hexagon 20">
              <a:extLst>
                <a:ext uri="{FF2B5EF4-FFF2-40B4-BE49-F238E27FC236}">
                  <a16:creationId xmlns:a16="http://schemas.microsoft.com/office/drawing/2014/main" id="{3C1D1306-FF05-482D-BEBA-E2DCE722E91D}"/>
                </a:ext>
              </a:extLst>
            </p:cNvPr>
            <p:cNvSpPr/>
            <p:nvPr/>
          </p:nvSpPr>
          <p:spPr>
            <a:xfrm>
              <a:off x="10213353" y="1671029"/>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HDFS</a:t>
              </a:r>
            </a:p>
          </p:txBody>
        </p:sp>
        <p:pic>
          <p:nvPicPr>
            <p:cNvPr id="22" name="Graphic 21" descr="Folder">
              <a:extLst>
                <a:ext uri="{FF2B5EF4-FFF2-40B4-BE49-F238E27FC236}">
                  <a16:creationId xmlns:a16="http://schemas.microsoft.com/office/drawing/2014/main" id="{5D4905F9-AE28-4679-B0B0-1B3FA9015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549" y="1521660"/>
              <a:ext cx="543427" cy="543427"/>
            </a:xfrm>
            <a:prstGeom prst="rect">
              <a:avLst/>
            </a:prstGeom>
          </p:spPr>
        </p:pic>
        <p:pic>
          <p:nvPicPr>
            <p:cNvPr id="23" name="Graphic 22" descr="Folder">
              <a:extLst>
                <a:ext uri="{FF2B5EF4-FFF2-40B4-BE49-F238E27FC236}">
                  <a16:creationId xmlns:a16="http://schemas.microsoft.com/office/drawing/2014/main" id="{817D7216-43DA-497C-B08B-41B80678A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272" y="1639944"/>
              <a:ext cx="543427" cy="543427"/>
            </a:xfrm>
            <a:prstGeom prst="rect">
              <a:avLst/>
            </a:prstGeom>
          </p:spPr>
        </p:pic>
      </p:grpSp>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r>
              <a:rPr lang="en-US" sz="2800" dirty="0">
                <a:solidFill>
                  <a:schemeClr val="tx1"/>
                </a:solidFill>
              </a:rPr>
              <a:t>A data pool is used to ingest data from SQL queries or Spark jobs</a:t>
            </a: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grpSp>
        <p:nvGrpSpPr>
          <p:cNvPr id="4" name="Group 3" descr="Data Pool including several SQL Nodes">
            <a:extLst>
              <a:ext uri="{FF2B5EF4-FFF2-40B4-BE49-F238E27FC236}">
                <a16:creationId xmlns:a16="http://schemas.microsoft.com/office/drawing/2014/main" id="{68859660-9E77-4370-864D-A78E9A2AF959}"/>
              </a:ext>
            </a:extLst>
          </p:cNvPr>
          <p:cNvGrpSpPr/>
          <p:nvPr/>
        </p:nvGrpSpPr>
        <p:grpSpPr>
          <a:xfrm>
            <a:off x="9499751" y="3105009"/>
            <a:ext cx="2104295" cy="1600517"/>
            <a:chOff x="9691852" y="2610872"/>
            <a:chExt cx="2104295" cy="1600517"/>
          </a:xfrm>
        </p:grpSpPr>
        <p:sp>
          <p:nvSpPr>
            <p:cNvPr id="8" name="Hexagon 7">
              <a:extLst>
                <a:ext uri="{FF2B5EF4-FFF2-40B4-BE49-F238E27FC236}">
                  <a16:creationId xmlns:a16="http://schemas.microsoft.com/office/drawing/2014/main" id="{AB71AB8B-6376-4D56-9886-0231ABBD5376}"/>
                </a:ext>
              </a:extLst>
            </p:cNvPr>
            <p:cNvSpPr/>
            <p:nvPr/>
          </p:nvSpPr>
          <p:spPr>
            <a:xfrm>
              <a:off x="10034621" y="2610872"/>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99C526E8-5A4D-40FA-ACE4-8BD69B39B3A1}"/>
                </a:ext>
              </a:extLst>
            </p:cNvPr>
            <p:cNvSpPr/>
            <p:nvPr/>
          </p:nvSpPr>
          <p:spPr>
            <a:xfrm>
              <a:off x="10348157" y="3026409"/>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0" name="TextBox 9">
              <a:extLst>
                <a:ext uri="{FF2B5EF4-FFF2-40B4-BE49-F238E27FC236}">
                  <a16:creationId xmlns:a16="http://schemas.microsoft.com/office/drawing/2014/main" id="{6C05D994-A3FF-4014-9545-2A4E98C80DD0}"/>
                </a:ext>
              </a:extLst>
            </p:cNvPr>
            <p:cNvSpPr txBox="1"/>
            <p:nvPr/>
          </p:nvSpPr>
          <p:spPr>
            <a:xfrm>
              <a:off x="10469001" y="2679930"/>
              <a:ext cx="885755" cy="307777"/>
            </a:xfrm>
            <a:prstGeom prst="rect">
              <a:avLst/>
            </a:prstGeom>
            <a:noFill/>
          </p:spPr>
          <p:txBody>
            <a:bodyPr wrap="none" rtlCol="0">
              <a:spAutoFit/>
            </a:bodyPr>
            <a:lstStyle/>
            <a:p>
              <a:pPr algn="ctr"/>
              <a:r>
                <a:rPr lang="en-US" sz="1400" dirty="0">
                  <a:solidFill>
                    <a:schemeClr val="bg1"/>
                  </a:solidFill>
                  <a:latin typeface="Calibri" panose="020F0502020204030204"/>
                </a:rPr>
                <a:t>Data Pool</a:t>
              </a:r>
            </a:p>
          </p:txBody>
        </p:sp>
        <p:sp>
          <p:nvSpPr>
            <p:cNvPr id="13" name="Hexagon 12">
              <a:extLst>
                <a:ext uri="{FF2B5EF4-FFF2-40B4-BE49-F238E27FC236}">
                  <a16:creationId xmlns:a16="http://schemas.microsoft.com/office/drawing/2014/main" id="{FFB51615-405C-47FD-95BC-7D270E6D9CED}"/>
                </a:ext>
              </a:extLst>
            </p:cNvPr>
            <p:cNvSpPr/>
            <p:nvPr/>
          </p:nvSpPr>
          <p:spPr>
            <a:xfrm>
              <a:off x="10348157" y="3333740"/>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4" name="Hexagon 13">
              <a:extLst>
                <a:ext uri="{FF2B5EF4-FFF2-40B4-BE49-F238E27FC236}">
                  <a16:creationId xmlns:a16="http://schemas.microsoft.com/office/drawing/2014/main" id="{AD873F39-0BA3-409F-8150-8C16AF05A151}"/>
                </a:ext>
              </a:extLst>
            </p:cNvPr>
            <p:cNvSpPr/>
            <p:nvPr/>
          </p:nvSpPr>
          <p:spPr>
            <a:xfrm>
              <a:off x="10355554" y="3641073"/>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pic>
          <p:nvPicPr>
            <p:cNvPr id="15" name="Graphic 14" descr="Database">
              <a:extLst>
                <a:ext uri="{FF2B5EF4-FFF2-40B4-BE49-F238E27FC236}">
                  <a16:creationId xmlns:a16="http://schemas.microsoft.com/office/drawing/2014/main" id="{909A8C77-815A-454F-9CE1-00154FD6D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7154" y="3389496"/>
              <a:ext cx="543427" cy="543427"/>
            </a:xfrm>
            <a:prstGeom prst="rect">
              <a:avLst/>
            </a:prstGeom>
          </p:spPr>
        </p:pic>
        <p:pic>
          <p:nvPicPr>
            <p:cNvPr id="16" name="Graphic 15" descr="Database">
              <a:extLst>
                <a:ext uri="{FF2B5EF4-FFF2-40B4-BE49-F238E27FC236}">
                  <a16:creationId xmlns:a16="http://schemas.microsoft.com/office/drawing/2014/main" id="{24439E83-60AB-4343-A642-45FF59B94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9714" y="3548518"/>
              <a:ext cx="543427" cy="543427"/>
            </a:xfrm>
            <a:prstGeom prst="rect">
              <a:avLst/>
            </a:prstGeom>
          </p:spPr>
        </p:pic>
        <p:pic>
          <p:nvPicPr>
            <p:cNvPr id="17" name="Graphic 16" descr="Database">
              <a:extLst>
                <a:ext uri="{FF2B5EF4-FFF2-40B4-BE49-F238E27FC236}">
                  <a16:creationId xmlns:a16="http://schemas.microsoft.com/office/drawing/2014/main" id="{099A468B-1BE1-477B-A225-D6C06AD40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1852" y="3667962"/>
              <a:ext cx="543427" cy="543427"/>
            </a:xfrm>
            <a:prstGeom prst="rect">
              <a:avLst/>
            </a:prstGeom>
          </p:spPr>
        </p:pic>
      </p:grpSp>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grpSp>
        <p:nvGrpSpPr>
          <p:cNvPr id="5" name="Group 4" descr="The Compute Pool contains several SQL Server instances">
            <a:extLst>
              <a:ext uri="{FF2B5EF4-FFF2-40B4-BE49-F238E27FC236}">
                <a16:creationId xmlns:a16="http://schemas.microsoft.com/office/drawing/2014/main" id="{6ED00B12-CA32-46B2-970B-D2C3DA7C0E7E}"/>
              </a:ext>
            </a:extLst>
          </p:cNvPr>
          <p:cNvGrpSpPr/>
          <p:nvPr/>
        </p:nvGrpSpPr>
        <p:grpSpPr>
          <a:xfrm>
            <a:off x="4908925" y="4536364"/>
            <a:ext cx="2374149" cy="1949736"/>
            <a:chOff x="9472845" y="2814365"/>
            <a:chExt cx="2374149" cy="1949736"/>
          </a:xfrm>
        </p:grpSpPr>
        <p:sp>
          <p:nvSpPr>
            <p:cNvPr id="18" name="Hexagon 17">
              <a:extLst>
                <a:ext uri="{FF2B5EF4-FFF2-40B4-BE49-F238E27FC236}">
                  <a16:creationId xmlns:a16="http://schemas.microsoft.com/office/drawing/2014/main" id="{1CC36935-56A2-48B7-996E-6DCFB491E0A6}"/>
                </a:ext>
              </a:extLst>
            </p:cNvPr>
            <p:cNvSpPr/>
            <p:nvPr/>
          </p:nvSpPr>
          <p:spPr>
            <a:xfrm>
              <a:off x="9472845" y="2814365"/>
              <a:ext cx="2374149" cy="1949736"/>
            </a:xfrm>
            <a:prstGeom prst="hexagon">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Hexagon 18">
              <a:extLst>
                <a:ext uri="{FF2B5EF4-FFF2-40B4-BE49-F238E27FC236}">
                  <a16:creationId xmlns:a16="http://schemas.microsoft.com/office/drawing/2014/main" id="{05853BA1-D0E2-4DAC-9894-D15A0204DEC7}"/>
                </a:ext>
              </a:extLst>
            </p:cNvPr>
            <p:cNvSpPr/>
            <p:nvPr/>
          </p:nvSpPr>
          <p:spPr>
            <a:xfrm>
              <a:off x="9842209" y="3258297"/>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0" name="TextBox 19">
              <a:extLst>
                <a:ext uri="{FF2B5EF4-FFF2-40B4-BE49-F238E27FC236}">
                  <a16:creationId xmlns:a16="http://schemas.microsoft.com/office/drawing/2014/main" id="{95268827-6099-4293-AEC9-B9A17602004A}"/>
                </a:ext>
              </a:extLst>
            </p:cNvPr>
            <p:cNvSpPr txBox="1"/>
            <p:nvPr/>
          </p:nvSpPr>
          <p:spPr>
            <a:xfrm>
              <a:off x="9899740" y="2888965"/>
              <a:ext cx="1511248" cy="369332"/>
            </a:xfrm>
            <a:prstGeom prst="rect">
              <a:avLst/>
            </a:prstGeom>
            <a:noFill/>
          </p:spPr>
          <p:txBody>
            <a:bodyPr wrap="none" rtlCol="0">
              <a:spAutoFit/>
            </a:bodyPr>
            <a:lstStyle/>
            <a:p>
              <a:pPr algn="ctr"/>
              <a:r>
                <a:rPr lang="en-US" dirty="0">
                  <a:solidFill>
                    <a:prstClr val="white"/>
                  </a:solidFill>
                  <a:latin typeface="Calibri" panose="020F0502020204030204"/>
                </a:rPr>
                <a:t>Compute Pool</a:t>
              </a:r>
            </a:p>
          </p:txBody>
        </p:sp>
        <p:sp>
          <p:nvSpPr>
            <p:cNvPr id="23" name="Hexagon 22">
              <a:extLst>
                <a:ext uri="{FF2B5EF4-FFF2-40B4-BE49-F238E27FC236}">
                  <a16:creationId xmlns:a16="http://schemas.microsoft.com/office/drawing/2014/main" id="{61D6E07B-F9B4-4137-BF69-1F319FCC85DA}"/>
                </a:ext>
              </a:extLst>
            </p:cNvPr>
            <p:cNvSpPr/>
            <p:nvPr/>
          </p:nvSpPr>
          <p:spPr>
            <a:xfrm>
              <a:off x="9842209" y="3702229"/>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4" name="Hexagon 23">
              <a:extLst>
                <a:ext uri="{FF2B5EF4-FFF2-40B4-BE49-F238E27FC236}">
                  <a16:creationId xmlns:a16="http://schemas.microsoft.com/office/drawing/2014/main" id="{84690FC0-8150-4167-82EC-8CB8E98AEEDC}"/>
                </a:ext>
              </a:extLst>
            </p:cNvPr>
            <p:cNvSpPr/>
            <p:nvPr/>
          </p:nvSpPr>
          <p:spPr>
            <a:xfrm>
              <a:off x="9842209" y="4146161"/>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grpSp>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grpSp>
        <p:nvGrpSpPr>
          <p:cNvPr id="5" name="Group 4" descr="The App Pool contains Machine Learning Server and SSIS">
            <a:extLst>
              <a:ext uri="{FF2B5EF4-FFF2-40B4-BE49-F238E27FC236}">
                <a16:creationId xmlns:a16="http://schemas.microsoft.com/office/drawing/2014/main" id="{66C18AD8-F230-4043-B615-39FDA91E5395}"/>
              </a:ext>
            </a:extLst>
          </p:cNvPr>
          <p:cNvGrpSpPr/>
          <p:nvPr/>
        </p:nvGrpSpPr>
        <p:grpSpPr>
          <a:xfrm>
            <a:off x="9405257" y="2276359"/>
            <a:ext cx="2406259" cy="2118908"/>
            <a:chOff x="9197788" y="1054598"/>
            <a:chExt cx="2406259" cy="2118908"/>
          </a:xfrm>
        </p:grpSpPr>
        <p:sp>
          <p:nvSpPr>
            <p:cNvPr id="22" name="Hexagon 21">
              <a:extLst>
                <a:ext uri="{FF2B5EF4-FFF2-40B4-BE49-F238E27FC236}">
                  <a16:creationId xmlns:a16="http://schemas.microsoft.com/office/drawing/2014/main" id="{769B620F-211A-45A9-BDE4-85D2B09B9FA6}"/>
                </a:ext>
              </a:extLst>
            </p:cNvPr>
            <p:cNvSpPr/>
            <p:nvPr/>
          </p:nvSpPr>
          <p:spPr>
            <a:xfrm>
              <a:off x="9197788" y="1054598"/>
              <a:ext cx="2406259" cy="2118908"/>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Hexagon 22">
              <a:extLst>
                <a:ext uri="{FF2B5EF4-FFF2-40B4-BE49-F238E27FC236}">
                  <a16:creationId xmlns:a16="http://schemas.microsoft.com/office/drawing/2014/main" id="{F4832F68-985A-4829-B0DF-B83113FD50F8}"/>
                </a:ext>
              </a:extLst>
            </p:cNvPr>
            <p:cNvSpPr/>
            <p:nvPr/>
          </p:nvSpPr>
          <p:spPr>
            <a:xfrm>
              <a:off x="9628801" y="1689411"/>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ML Server</a:t>
              </a:r>
            </a:p>
          </p:txBody>
        </p:sp>
        <p:sp>
          <p:nvSpPr>
            <p:cNvPr id="24" name="TextBox 23">
              <a:extLst>
                <a:ext uri="{FF2B5EF4-FFF2-40B4-BE49-F238E27FC236}">
                  <a16:creationId xmlns:a16="http://schemas.microsoft.com/office/drawing/2014/main" id="{08284AD3-84B8-4FEC-AA74-56A72BC3231F}"/>
                </a:ext>
              </a:extLst>
            </p:cNvPr>
            <p:cNvSpPr txBox="1"/>
            <p:nvPr/>
          </p:nvSpPr>
          <p:spPr>
            <a:xfrm>
              <a:off x="9841905" y="1112853"/>
              <a:ext cx="1117294" cy="400110"/>
            </a:xfrm>
            <a:prstGeom prst="rect">
              <a:avLst/>
            </a:prstGeom>
            <a:noFill/>
          </p:spPr>
          <p:txBody>
            <a:bodyPr wrap="none" rtlCol="0">
              <a:spAutoFit/>
            </a:bodyPr>
            <a:lstStyle/>
            <a:p>
              <a:pPr algn="ctr"/>
              <a:r>
                <a:rPr lang="en-US" sz="2000" dirty="0">
                  <a:solidFill>
                    <a:prstClr val="black"/>
                  </a:solidFill>
                  <a:latin typeface="Calibri" panose="020F0502020204030204"/>
                </a:rPr>
                <a:t>App Pool</a:t>
              </a:r>
            </a:p>
          </p:txBody>
        </p:sp>
        <p:sp>
          <p:nvSpPr>
            <p:cNvPr id="26" name="Hexagon 25">
              <a:extLst>
                <a:ext uri="{FF2B5EF4-FFF2-40B4-BE49-F238E27FC236}">
                  <a16:creationId xmlns:a16="http://schemas.microsoft.com/office/drawing/2014/main" id="{17CA6F0C-5319-4E60-A106-AF1F5E8645BF}"/>
                </a:ext>
              </a:extLst>
            </p:cNvPr>
            <p:cNvSpPr/>
            <p:nvPr/>
          </p:nvSpPr>
          <p:spPr>
            <a:xfrm>
              <a:off x="9628800" y="2196838"/>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SSIS</a:t>
              </a:r>
            </a:p>
          </p:txBody>
        </p:sp>
      </p:grpSp>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85000" lnSpcReduction="1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r>
              <a:rPr lang="en-US" sz="2800" dirty="0">
                <a:solidFill>
                  <a:schemeClr val="tx1"/>
                </a:solidFill>
              </a:rPr>
              <a:t>Scale out BDC cluster components by increasing number of pods within Kubernetes nodes</a:t>
            </a: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fontScale="925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a:t>
            </a:r>
            <a:r>
              <a:rPr lang="en-US" sz="2408" dirty="0" err="1">
                <a:solidFill>
                  <a:schemeClr val="tx1"/>
                </a:solidFill>
              </a:rPr>
              <a:t>featurize</a:t>
            </a:r>
            <a:r>
              <a:rPr lang="en-US" sz="2408" dirty="0">
                <a:solidFill>
                  <a:schemeClr val="tx1"/>
                </a:solidFill>
              </a:rPr>
              <a:t> and label the data – during this stage, they can access the Data Pool and Storage Pool data stores directly to query the data and use a subset for training and testing the model</a:t>
            </a: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sql-server-2019-integrated-ai-ml.png">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a:t>
            </a:r>
            <a:r>
              <a:rPr lang="en-US" sz="2408" dirty="0" err="1">
                <a:solidFill>
                  <a:schemeClr val="tx1"/>
                </a:solidFill>
              </a:rPr>
              <a:t>Keras</a:t>
            </a:r>
            <a:r>
              <a:rPr lang="en-US" sz="2408" dirty="0">
                <a:solidFill>
                  <a:schemeClr val="tx1"/>
                </a:solidFill>
              </a:rPr>
              <a:t>, and </a:t>
            </a:r>
            <a:r>
              <a:rPr lang="en-US" sz="2408" dirty="0" err="1">
                <a:solidFill>
                  <a:schemeClr val="tx1"/>
                </a:solidFill>
              </a:rPr>
              <a:t>Tensorflow</a:t>
            </a:r>
            <a:r>
              <a:rPr lang="en-US" sz="2408" dirty="0">
                <a:solidFill>
                  <a:schemeClr val="tx1"/>
                </a:solidFill>
              </a:rPr>
              <a:t>.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r>
              <a:rPr lang="en-US" sz="2800" dirty="0">
                <a:solidFill>
                  <a:schemeClr val="tx1"/>
                </a:solidFill>
              </a:rPr>
              <a:t>For cluster components, you have 3 primary interfaces:</a:t>
            </a:r>
          </a:p>
          <a:p>
            <a:pPr lvl="2"/>
            <a:r>
              <a:rPr lang="en-US" sz="2408" dirty="0">
                <a:solidFill>
                  <a:schemeClr val="tx1"/>
                </a:solidFill>
              </a:rPr>
              <a:t>The cluster administration portal</a:t>
            </a:r>
          </a:p>
          <a:p>
            <a:pPr lvl="2"/>
            <a:r>
              <a:rPr lang="en-US" sz="2408" dirty="0" err="1">
                <a:solidFill>
                  <a:schemeClr val="tx1"/>
                </a:solidFill>
              </a:rPr>
              <a:t>kubectl</a:t>
            </a:r>
            <a:r>
              <a:rPr lang="en-US" sz="2408" dirty="0">
                <a:solidFill>
                  <a:schemeClr val="tx1"/>
                </a:solidFill>
              </a:rPr>
              <a:t>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Cluster administration portal</a:t>
            </a:r>
            <a:endParaRPr lang="en-US" sz="3600" dirty="0">
              <a:solidFill>
                <a:schemeClr val="tx1"/>
              </a:solidFill>
              <a:latin typeface="+mj-lt"/>
            </a:endParaRPr>
          </a:p>
        </p:txBody>
      </p:sp>
      <p:pic>
        <p:nvPicPr>
          <p:cNvPr id="5" name="Picture 4">
            <a:extLst>
              <a:ext uri="{FF2B5EF4-FFF2-40B4-BE49-F238E27FC236}">
                <a16:creationId xmlns:a16="http://schemas.microsoft.com/office/drawing/2014/main" id="{A3874AA0-FD48-4E1F-9414-C1148A24D7CC}"/>
              </a:ext>
            </a:extLst>
          </p:cNvPr>
          <p:cNvPicPr>
            <a:picLocks noChangeAspect="1"/>
          </p:cNvPicPr>
          <p:nvPr/>
        </p:nvPicPr>
        <p:blipFill>
          <a:blip r:embed="rId3"/>
          <a:stretch>
            <a:fillRect/>
          </a:stretch>
        </p:blipFill>
        <p:spPr>
          <a:xfrm>
            <a:off x="1509337" y="1868682"/>
            <a:ext cx="9173325"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a:t>
            </a:r>
            <a:r>
              <a:rPr lang="en-US" sz="2800"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Metastore</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strategy.png">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85000" lnSpcReduction="1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r>
              <a:rPr lang="en-US" dirty="0"/>
              <a:t>WWI's technology team has recognized they must address the fact that they have quickly outgrown their ability to handle data</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omni-channel.png">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7384734" cy="5442144"/>
          </a:xfrm>
        </p:spPr>
        <p:txBody>
          <a:bodyPr>
            <a:normAutofit/>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4769</TotalTime>
  <Words>7198</Words>
  <Application>Microsoft Office PowerPoint</Application>
  <PresentationFormat>Widescreen</PresentationFormat>
  <Paragraphs>506</Paragraphs>
  <Slides>42</Slides>
  <Notes>42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Modernizing data analytics with SQL Server 2019</vt:lpstr>
      <vt:lpstr>Creating accessible content</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100</cp:revision>
  <dcterms:created xsi:type="dcterms:W3CDTF">2016-01-21T23:17:09Z</dcterms:created>
  <dcterms:modified xsi:type="dcterms:W3CDTF">2019-07-08T19:40:30Z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